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8" r:id="rId4"/>
    <p:sldId id="259" r:id="rId5"/>
    <p:sldId id="262" r:id="rId6"/>
    <p:sldId id="269" r:id="rId7"/>
    <p:sldId id="264" r:id="rId8"/>
    <p:sldId id="270" r:id="rId9"/>
    <p:sldId id="274" r:id="rId10"/>
    <p:sldId id="271" r:id="rId11"/>
    <p:sldId id="275" r:id="rId12"/>
    <p:sldId id="272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7" r:id="rId21"/>
    <p:sldId id="278" r:id="rId22"/>
    <p:sldId id="268" r:id="rId23"/>
    <p:sldId id="273" r:id="rId24"/>
    <p:sldId id="287" r:id="rId25"/>
    <p:sldId id="286" r:id="rId26"/>
    <p:sldId id="260" r:id="rId27"/>
    <p:sldId id="295" r:id="rId28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37D"/>
    <a:srgbClr val="24262D"/>
    <a:srgbClr val="DBEBF5"/>
    <a:srgbClr val="5E7EA3"/>
    <a:srgbClr val="A9CAD1"/>
    <a:srgbClr val="D8868A"/>
    <a:srgbClr val="5090A9"/>
    <a:srgbClr val="649692"/>
    <a:srgbClr val="7A9C7B"/>
    <a:srgbClr val="91A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17" autoAdjust="0"/>
  </p:normalViewPr>
  <p:slideViewPr>
    <p:cSldViewPr snapToGrid="0" snapToObjects="1">
      <p:cViewPr>
        <p:scale>
          <a:sx n="121" d="100"/>
          <a:sy n="121" d="100"/>
        </p:scale>
        <p:origin x="-464" y="-3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56C6F-2FA1-DA4B-8F78-89B8B8C526C4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0042-A535-E849-B3A8-EA37594B87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61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26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0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89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86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32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6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7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6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2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5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6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zhanghonglun.cn/picloud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://v.youku.com/v_show/id_XMTcwODcxMzE4OA==.html?from=y1.7-2" TargetMode="External"/><Relationship Id="rId8" Type="http://schemas.openxmlformats.org/officeDocument/2006/relationships/hyperlink" Target="http://v.youku.com/v_show/id_XMTcxNjE2MzM5Mg==.html?from=y1.7-2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zhanghonglun.cn/picloud" TargetMode="External"/><Relationship Id="rId4" Type="http://schemas.openxmlformats.org/officeDocument/2006/relationships/hyperlink" Target="http://yunpan.taobao.com/home/file.htm%23/%E5%A4%A9%E6%B1%A0-%E5%85%AC%E7%9B%8A%E4%BA%91%E5%9B%BE" TargetMode="External"/><Relationship Id="rId5" Type="http://schemas.openxmlformats.org/officeDocument/2006/relationships/hyperlink" Target="http://v.youku.com/v_show/id_XMTcwODcxMzE4OA==.html?from=y1.7-2" TargetMode="External"/><Relationship Id="rId6" Type="http://schemas.openxmlformats.org/officeDocument/2006/relationships/hyperlink" Target="http://v.youku.com/v_show/id_XMTcxNjE2MzM5Mg==.html?from=y1.7-2" TargetMode="External"/><Relationship Id="rId7" Type="http://schemas.openxmlformats.org/officeDocument/2006/relationships/hyperlink" Target="https://github.com/HonlanWork/public-interest-clou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846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2847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2846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2847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284677" name="文本框 35"/>
          <p:cNvSpPr txBox="1">
            <a:spLocks noChangeArrowheads="1"/>
          </p:cNvSpPr>
          <p:nvPr/>
        </p:nvSpPr>
        <p:spPr bwMode="auto">
          <a:xfrm>
            <a:off x="2177659" y="1260873"/>
            <a:ext cx="4805551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深度解读</a:t>
            </a:r>
            <a:r>
              <a:rPr kumimoji="0" lang="en-US" altLang="zh-CN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</a:p>
        </p:txBody>
      </p:sp>
      <p:sp>
        <p:nvSpPr>
          <p:cNvPr id="114695" name="矩形 36"/>
          <p:cNvSpPr>
            <a:spLocks noChangeArrowheads="1"/>
          </p:cNvSpPr>
          <p:nvPr/>
        </p:nvSpPr>
        <p:spPr bwMode="auto">
          <a:xfrm>
            <a:off x="2485537" y="2078694"/>
            <a:ext cx="413980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46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2846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2846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46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359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水质_1_中国水质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9" y="951809"/>
            <a:ext cx="4073769" cy="3241010"/>
          </a:xfrm>
          <a:prstGeom prst="rect">
            <a:avLst/>
          </a:prstGeom>
        </p:spPr>
      </p:pic>
      <p:pic>
        <p:nvPicPr>
          <p:cNvPr id="3" name="图片 2" descr="水质_2_中国水质监测站点流域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8" y="1919864"/>
            <a:ext cx="3723367" cy="2699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4796" y="4286048"/>
            <a:ext cx="193386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全国共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个水质监测站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3846" y="1139451"/>
            <a:ext cx="22544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(22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居多</a:t>
            </a:r>
          </a:p>
        </p:txBody>
      </p:sp>
      <p:sp>
        <p:nvSpPr>
          <p:cNvPr id="4" name="矩形 3"/>
          <p:cNvSpPr/>
          <p:nvPr/>
        </p:nvSpPr>
        <p:spPr>
          <a:xfrm>
            <a:off x="5733749" y="20902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1228" y="209028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1731" y="249135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048" y="955844"/>
            <a:ext cx="288284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水质数据中，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最全、数据质量最好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水质_3_中国水质历史PH值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6" y="1491754"/>
            <a:ext cx="3634154" cy="2626702"/>
          </a:xfrm>
          <a:prstGeom prst="rect">
            <a:avLst/>
          </a:prstGeom>
        </p:spPr>
      </p:pic>
      <p:pic>
        <p:nvPicPr>
          <p:cNvPr id="7" name="图片 6" descr="水质_5_中国水质历史PH值二维密度图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6" y="1825483"/>
            <a:ext cx="3799858" cy="27793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29048" y="4320137"/>
            <a:ext cx="357533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.5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，集中分布于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7.5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8.0</a:t>
            </a:r>
          </a:p>
        </p:txBody>
      </p:sp>
      <p:sp>
        <p:nvSpPr>
          <p:cNvPr id="16" name="矩形 15"/>
          <p:cNvSpPr/>
          <p:nvPr/>
        </p:nvSpPr>
        <p:spPr>
          <a:xfrm>
            <a:off x="689812" y="2777520"/>
            <a:ext cx="3281265" cy="18350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410673" y="2208375"/>
            <a:ext cx="0" cy="113004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317234" y="2208375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317234" y="3338415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428008" y="1213234"/>
            <a:ext cx="3986475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－时间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二维密度图，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密度趋势可用于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异常检测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58467" y="2001630"/>
            <a:ext cx="323017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664794" y="2001630"/>
            <a:ext cx="5373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9090" y="2001630"/>
            <a:ext cx="2300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企业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污染_2_山东污染企业城市统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99" y="2112338"/>
            <a:ext cx="3545190" cy="25155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412" y="3913267"/>
            <a:ext cx="407111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1110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家位于经纬度范围内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污染企业的经纬度信息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可能存在一定误差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1623" y="1292843"/>
            <a:ext cx="1946687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(128)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(102)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</a:p>
        </p:txBody>
      </p:sp>
      <p:sp>
        <p:nvSpPr>
          <p:cNvPr id="10" name="矩形 9"/>
          <p:cNvSpPr/>
          <p:nvPr/>
        </p:nvSpPr>
        <p:spPr>
          <a:xfrm>
            <a:off x="7123713" y="22774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6730" y="245913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污染_1_山东污染企业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" y="1041397"/>
            <a:ext cx="4163473" cy="2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01697" y="1124590"/>
            <a:ext cx="1416538" cy="7278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641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322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污染_3_山东污染企业对应监测站数量和监测项目数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5" y="1007359"/>
            <a:ext cx="5236304" cy="36340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86772" y="2451529"/>
            <a:ext cx="1836615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大多数污染企业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10</a:t>
            </a: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监测项目数量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8158" y="3825082"/>
            <a:ext cx="1934307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说明相当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数量的监测站点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处于闲置状态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9072" y="3458308"/>
            <a:ext cx="1418628" cy="94499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5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1" name="图片 10" descr="污染_4_山东污染企业氨氮监测站点历史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3" y="866351"/>
            <a:ext cx="5692469" cy="1865093"/>
          </a:xfrm>
          <a:prstGeom prst="rect">
            <a:avLst/>
          </a:prstGeom>
        </p:spPr>
      </p:pic>
      <p:pic>
        <p:nvPicPr>
          <p:cNvPr id="12" name="图片 11" descr="污染_5_山东污染企业化学需氧量监测站点历史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4" y="2866202"/>
            <a:ext cx="5692469" cy="186661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76384" y="2461407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总汞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总铅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数量极少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641" y="1113538"/>
            <a:ext cx="187743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山东省污染企业监测项目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历史数据中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仅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氨氮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化学需氧量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较好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6384" y="3624473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烟尘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二氧化硫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氮氧化物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一定数量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但历史数据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完全缺失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83559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3" name="图片 12" descr="降雨_1_全国平均降雨量和降雨天数比例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4" y="986295"/>
            <a:ext cx="2931744" cy="2706473"/>
          </a:xfrm>
          <a:prstGeom prst="rect">
            <a:avLst/>
          </a:prstGeom>
        </p:spPr>
      </p:pic>
      <p:pic>
        <p:nvPicPr>
          <p:cNvPr id="15" name="图片 14" descr="降雨_2_山东江苏平均降雨量和降雨天数比例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24" y="979297"/>
            <a:ext cx="3184770" cy="37043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66085" y="3851447"/>
            <a:ext cx="177484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华中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华东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分布更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密集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降雨更充沛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20081" y="1400936"/>
            <a:ext cx="1774845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气象监测站遍布于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山东江苏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绝大多数城市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3974" y="2278432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降雨次数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更频繁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更充沛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97008" y="1945556"/>
            <a:ext cx="1089369" cy="109798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2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降雨_3_山东江苏时序降雨站点比例对比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1018197"/>
            <a:ext cx="4834365" cy="1838483"/>
          </a:xfrm>
          <a:prstGeom prst="rect">
            <a:avLst/>
          </a:prstGeom>
        </p:spPr>
      </p:pic>
      <p:pic>
        <p:nvPicPr>
          <p:cNvPr id="14" name="图片 13" descr="降雨_4_山东江苏时序平均降雨量对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2977961"/>
            <a:ext cx="4834365" cy="183403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569852" y="1585735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降雨站点比例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日均降雨量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95504" y="3193760"/>
            <a:ext cx="141577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这些因素可能使得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整体优于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58262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风_1_全国风场格点风向和风力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1" y="955221"/>
            <a:ext cx="3741698" cy="3089001"/>
          </a:xfrm>
          <a:prstGeom prst="rect">
            <a:avLst/>
          </a:prstGeom>
        </p:spPr>
      </p:pic>
      <p:pic>
        <p:nvPicPr>
          <p:cNvPr id="5" name="图片 4" descr="风_2_山东江苏风场格点风向和风力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24" y="1805474"/>
            <a:ext cx="2401458" cy="27816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63871" y="4152259"/>
            <a:ext cx="3518809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风场格点数据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风力风向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扇形半径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力大小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扇形颜色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表示风力区间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67796" y="931421"/>
            <a:ext cx="259558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更大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651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6308" y="1827166"/>
            <a:ext cx="1467068" cy="1637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江苏山东多为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风_3_山东江苏时序各风向风力分布对比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2" y="968409"/>
            <a:ext cx="4629149" cy="36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445881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97887" y="1260329"/>
            <a:ext cx="162090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D8868A"/>
                </a:solidFill>
                <a:latin typeface="Hiragino Sans GB W3"/>
                <a:ea typeface="Hiragino Sans GB W3"/>
                <a:cs typeface="Hiragino Sans GB W3"/>
              </a:rPr>
              <a:t>红色曲线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AQI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青色曲线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E7EA3"/>
                </a:solidFill>
                <a:latin typeface="Hiragino Sans GB W3"/>
                <a:ea typeface="Hiragino Sans GB W3"/>
                <a:cs typeface="Hiragino Sans GB W3"/>
              </a:rPr>
              <a:t>蓝色区域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各方向风力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风_4_山东AQI、降雨量、风向风力时序关联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5" y="860749"/>
            <a:ext cx="4934323" cy="1940059"/>
          </a:xfrm>
          <a:prstGeom prst="rect">
            <a:avLst/>
          </a:prstGeom>
        </p:spPr>
      </p:pic>
      <p:pic>
        <p:nvPicPr>
          <p:cNvPr id="4" name="图片 3" descr="风_5_江苏AQI、降雨量、风向风力时序关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5" y="2927932"/>
            <a:ext cx="4934323" cy="19416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97887" y="2521979"/>
            <a:ext cx="161823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起风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都可以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改善空气质量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7392" y="3479757"/>
            <a:ext cx="15867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降雨水平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6935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环境问题有多严重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再探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在线可视化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8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快照 2016-09-21 下午4.11.09.png"/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485"/>
            <a:ext cx="9144000" cy="3708755"/>
          </a:xfrm>
          <a:prstGeom prst="rect">
            <a:avLst/>
          </a:prstGeom>
        </p:spPr>
      </p:pic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在线可视化</a:t>
            </a:r>
            <a:endParaRPr kumimoji="0" lang="zh-CN" altLang="en-US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5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983" y="2795560"/>
            <a:ext cx="1092821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05" y="2795561"/>
            <a:ext cx="1690077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2627597" y="1357292"/>
            <a:ext cx="3416320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使用极其丰富的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交互探索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展示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04643" y="2094437"/>
            <a:ext cx="2994048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网页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5"/>
              </a:rPr>
              <a:t>http://zhanghonglun.cn/picloud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4" name="图片 13" descr="屏幕快照 2016-09-21 下午4.0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36" y="2795561"/>
            <a:ext cx="969202" cy="25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760501" y="327042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5902" y="3606919"/>
            <a:ext cx="2892179" cy="51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7"/>
              </a:rPr>
              <a:t>空气质量和降雨动态关联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8"/>
              </a:rPr>
              <a:t>空气质量和风力风向动态关联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19" name="组合 3"/>
          <p:cNvGrpSpPr>
            <a:grpSpLocks/>
          </p:cNvGrpSpPr>
          <p:nvPr/>
        </p:nvGrpSpPr>
        <p:grpSpPr bwMode="auto">
          <a:xfrm>
            <a:off x="0" y="287257"/>
            <a:ext cx="342899" cy="257175"/>
            <a:chOff x="0" y="0"/>
            <a:chExt cx="457201" cy="285750"/>
          </a:xfrm>
        </p:grpSpPr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3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共创环保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气象徽章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259" y="4200770"/>
            <a:ext cx="908521" cy="481211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021" y="4200770"/>
            <a:ext cx="908520" cy="481211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424" y="4200770"/>
            <a:ext cx="937827" cy="481211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0344" y="4200770"/>
            <a:ext cx="944346" cy="481211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1"/>
          <p:cNvSpPr>
            <a:spLocks noChangeArrowheads="1"/>
          </p:cNvSpPr>
          <p:nvPr/>
        </p:nvSpPr>
        <p:spPr bwMode="auto">
          <a:xfrm>
            <a:off x="3287452" y="2290248"/>
            <a:ext cx="2303463" cy="1247152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2"/>
          <p:cNvSpPr>
            <a:spLocks/>
          </p:cNvSpPr>
          <p:nvPr/>
        </p:nvSpPr>
        <p:spPr bwMode="auto">
          <a:xfrm>
            <a:off x="4191290" y="919283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" name="组合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1" y="1532796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组合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74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组合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08" y="2218692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组合 1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2" y="2748510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组合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86" y="2735058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1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26" y="2218694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2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57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流程图: 联系 24"/>
          <p:cNvSpPr>
            <a:spLocks noChangeArrowheads="1"/>
          </p:cNvSpPr>
          <p:nvPr/>
        </p:nvSpPr>
        <p:spPr bwMode="auto">
          <a:xfrm>
            <a:off x="3745099" y="2346204"/>
            <a:ext cx="98459" cy="996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流程图: 联系 25"/>
          <p:cNvSpPr>
            <a:spLocks noChangeArrowheads="1"/>
          </p:cNvSpPr>
          <p:nvPr/>
        </p:nvSpPr>
        <p:spPr bwMode="auto">
          <a:xfrm>
            <a:off x="3253062" y="2866639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流程图: 联系 26"/>
          <p:cNvSpPr>
            <a:spLocks noChangeArrowheads="1"/>
          </p:cNvSpPr>
          <p:nvPr/>
        </p:nvSpPr>
        <p:spPr bwMode="auto">
          <a:xfrm>
            <a:off x="3746058" y="3396287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流程图: 联系 27"/>
          <p:cNvSpPr>
            <a:spLocks noChangeArrowheads="1"/>
          </p:cNvSpPr>
          <p:nvPr/>
        </p:nvSpPr>
        <p:spPr bwMode="auto">
          <a:xfrm>
            <a:off x="5043416" y="3396287"/>
            <a:ext cx="81441" cy="93596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流程图: 联系 28"/>
          <p:cNvSpPr>
            <a:spLocks noChangeArrowheads="1"/>
          </p:cNvSpPr>
          <p:nvPr/>
        </p:nvSpPr>
        <p:spPr bwMode="auto">
          <a:xfrm>
            <a:off x="5995301" y="3083783"/>
            <a:ext cx="45719" cy="45720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流程图: 联系 29"/>
          <p:cNvSpPr>
            <a:spLocks noChangeArrowheads="1"/>
          </p:cNvSpPr>
          <p:nvPr/>
        </p:nvSpPr>
        <p:spPr bwMode="auto">
          <a:xfrm>
            <a:off x="5084137" y="2396042"/>
            <a:ext cx="98459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Freeform 147"/>
          <p:cNvSpPr>
            <a:spLocks noEditPoints="1"/>
          </p:cNvSpPr>
          <p:nvPr/>
        </p:nvSpPr>
        <p:spPr bwMode="auto">
          <a:xfrm>
            <a:off x="4331725" y="995119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62" name="流程图: 联系 67"/>
          <p:cNvSpPr>
            <a:spLocks noChangeArrowheads="1"/>
          </p:cNvSpPr>
          <p:nvPr/>
        </p:nvSpPr>
        <p:spPr bwMode="auto">
          <a:xfrm>
            <a:off x="5539063" y="2913987"/>
            <a:ext cx="81441" cy="9359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3" name="直接连接符 6"/>
          <p:cNvCxnSpPr>
            <a:cxnSpLocks noChangeShapeType="1"/>
            <a:stCxn id="9" idx="3"/>
            <a:endCxn id="8" idx="1"/>
          </p:cNvCxnSpPr>
          <p:nvPr/>
        </p:nvCxnSpPr>
        <p:spPr bwMode="auto">
          <a:xfrm>
            <a:off x="2764690" y="4441376"/>
            <a:ext cx="50673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"/>
          <p:cNvCxnSpPr>
            <a:cxnSpLocks noChangeShapeType="1"/>
            <a:stCxn id="8" idx="3"/>
            <a:endCxn id="7" idx="1"/>
          </p:cNvCxnSpPr>
          <p:nvPr/>
        </p:nvCxnSpPr>
        <p:spPr bwMode="auto">
          <a:xfrm>
            <a:off x="4209251" y="4441376"/>
            <a:ext cx="57577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693541" y="4441376"/>
            <a:ext cx="47571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>
          <a:xfrm>
            <a:off x="1189919" y="1060589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身为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普通大众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，我们还能为公益环保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做些什么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2682586" y="1289282"/>
            <a:ext cx="382704" cy="382704"/>
            <a:chOff x="0" y="0"/>
            <a:chExt cx="538216" cy="538216"/>
          </a:xfrm>
        </p:grpSpPr>
        <p:sp>
          <p:nvSpPr>
            <p:cNvPr id="74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31"/>
          <p:cNvGrpSpPr>
            <a:grpSpLocks/>
          </p:cNvGrpSpPr>
          <p:nvPr/>
        </p:nvGrpSpPr>
        <p:grpSpPr bwMode="auto">
          <a:xfrm>
            <a:off x="5907888" y="1289281"/>
            <a:ext cx="382704" cy="382704"/>
            <a:chOff x="0" y="0"/>
            <a:chExt cx="538216" cy="538216"/>
          </a:xfrm>
        </p:grpSpPr>
        <p:sp>
          <p:nvSpPr>
            <p:cNvPr id="77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31"/>
          <p:cNvGrpSpPr>
            <a:grpSpLocks/>
          </p:cNvGrpSpPr>
          <p:nvPr/>
        </p:nvGrpSpPr>
        <p:grpSpPr bwMode="auto">
          <a:xfrm>
            <a:off x="2682586" y="3298531"/>
            <a:ext cx="382704" cy="382704"/>
            <a:chOff x="0" y="0"/>
            <a:chExt cx="538216" cy="538216"/>
          </a:xfrm>
        </p:grpSpPr>
        <p:sp>
          <p:nvSpPr>
            <p:cNvPr id="80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31"/>
          <p:cNvGrpSpPr>
            <a:grpSpLocks/>
          </p:cNvGrpSpPr>
          <p:nvPr/>
        </p:nvGrpSpPr>
        <p:grpSpPr bwMode="auto">
          <a:xfrm>
            <a:off x="5907888" y="3298531"/>
            <a:ext cx="382704" cy="382704"/>
            <a:chOff x="0" y="0"/>
            <a:chExt cx="538216" cy="538216"/>
          </a:xfrm>
        </p:grpSpPr>
        <p:sp>
          <p:nvSpPr>
            <p:cNvPr id="83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31"/>
          <p:cNvGrpSpPr>
            <a:grpSpLocks/>
          </p:cNvGrpSpPr>
          <p:nvPr/>
        </p:nvGrpSpPr>
        <p:grpSpPr bwMode="auto">
          <a:xfrm>
            <a:off x="6713821" y="2346204"/>
            <a:ext cx="382704" cy="382704"/>
            <a:chOff x="0" y="0"/>
            <a:chExt cx="538216" cy="538216"/>
          </a:xfrm>
        </p:grpSpPr>
        <p:sp>
          <p:nvSpPr>
            <p:cNvPr id="86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" name="组合 31"/>
          <p:cNvGrpSpPr>
            <a:grpSpLocks/>
          </p:cNvGrpSpPr>
          <p:nvPr/>
        </p:nvGrpSpPr>
        <p:grpSpPr bwMode="auto">
          <a:xfrm>
            <a:off x="1825217" y="2346204"/>
            <a:ext cx="382704" cy="382704"/>
            <a:chOff x="0" y="0"/>
            <a:chExt cx="538216" cy="538216"/>
          </a:xfrm>
        </p:grpSpPr>
        <p:sp>
          <p:nvSpPr>
            <p:cNvPr id="89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304321" y="2104212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我们不能要求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工厂停业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，更不能阻止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城市的发展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22340" y="3129503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也做不到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呼风唤雨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，改善我们的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01278" y="3128944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但是我们应当更加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了解环保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，更加主动地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参与环保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56023" y="2101839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我们不仅是数据的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使用者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生产者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501278" y="1060589"/>
            <a:ext cx="14411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聚集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大众力量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，一起为公益环保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9801" name="矩形 289800"/>
          <p:cNvSpPr/>
          <p:nvPr/>
        </p:nvSpPr>
        <p:spPr>
          <a:xfrm>
            <a:off x="3093108" y="97225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保</a:t>
            </a:r>
            <a:r>
              <a:rPr lang="en-US" altLang="zh-CN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          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</a:t>
            </a:r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象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徽章</a:t>
            </a:r>
            <a:endParaRPr lang="en-US" altLang="zh-CN" sz="1600" dirty="0">
              <a:solidFill>
                <a:srgbClr val="40937D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pic>
        <p:nvPicPr>
          <p:cNvPr id="3" name="图片 2" descr="屏幕快照 2016-08-02 下午12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47" y="1279773"/>
            <a:ext cx="2117353" cy="16168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36154" y="30645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sp>
        <p:nvSpPr>
          <p:cNvPr id="5" name="矩形 4"/>
          <p:cNvSpPr/>
          <p:nvPr/>
        </p:nvSpPr>
        <p:spPr>
          <a:xfrm>
            <a:off x="6323537" y="3393320"/>
            <a:ext cx="1740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穿戴小件</a:t>
            </a:r>
            <a:r>
              <a:rPr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气象大千</a:t>
            </a:r>
            <a:endParaRPr lang="en-US" altLang="zh-CN" sz="14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016" y="375971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定制你的随身气象站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3538" y="995951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互联网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＋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Mini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气象站</a:t>
            </a:r>
            <a:endParaRPr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649" y="1522969"/>
            <a:ext cx="134067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众包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Crowdsourcing</a:t>
            </a:r>
          </a:p>
        </p:txBody>
      </p:sp>
      <p:sp>
        <p:nvSpPr>
          <p:cNvPr id="18" name="矩形 17"/>
          <p:cNvSpPr/>
          <p:nvPr/>
        </p:nvSpPr>
        <p:spPr>
          <a:xfrm>
            <a:off x="2520647" y="1523487"/>
            <a:ext cx="7360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共享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Shared</a:t>
            </a:r>
          </a:p>
        </p:txBody>
      </p:sp>
      <p:sp>
        <p:nvSpPr>
          <p:cNvPr id="19" name="矩形 18"/>
          <p:cNvSpPr/>
          <p:nvPr/>
        </p:nvSpPr>
        <p:spPr>
          <a:xfrm>
            <a:off x="3449773" y="1523487"/>
            <a:ext cx="5950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开放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Open</a:t>
            </a:r>
          </a:p>
        </p:txBody>
      </p:sp>
      <p:sp>
        <p:nvSpPr>
          <p:cNvPr id="20" name="矩形 19"/>
          <p:cNvSpPr/>
          <p:nvPr/>
        </p:nvSpPr>
        <p:spPr>
          <a:xfrm>
            <a:off x="4287075" y="1523487"/>
            <a:ext cx="8002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联系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Contact</a:t>
            </a:r>
          </a:p>
        </p:txBody>
      </p:sp>
      <p:sp>
        <p:nvSpPr>
          <p:cNvPr id="31" name="矩形 30"/>
          <p:cNvSpPr/>
          <p:nvPr/>
        </p:nvSpPr>
        <p:spPr>
          <a:xfrm>
            <a:off x="99963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数据众</a:t>
            </a:r>
            <a:r>
              <a:rPr lang="zh-CN" altLang="en-US" sz="12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包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92226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气象感知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" name="图片 31" descr="屏幕快照 2016-08-02 下午1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2" y="2354017"/>
            <a:ext cx="864407" cy="1719028"/>
          </a:xfrm>
          <a:prstGeom prst="rect">
            <a:avLst/>
          </a:prstGeom>
        </p:spPr>
      </p:pic>
      <p:pic>
        <p:nvPicPr>
          <p:cNvPr id="33" name="图片 32" descr="屏幕快照 2016-08-02 下午1.2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358902"/>
            <a:ext cx="857068" cy="1723913"/>
          </a:xfrm>
          <a:prstGeom prst="rect">
            <a:avLst/>
          </a:prstGeom>
        </p:spPr>
      </p:pic>
      <p:pic>
        <p:nvPicPr>
          <p:cNvPr id="35" name="图片 34" descr="屏幕快照 2016-08-02 下午1.2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3" y="2358902"/>
            <a:ext cx="839905" cy="1719028"/>
          </a:xfrm>
          <a:prstGeom prst="rect">
            <a:avLst/>
          </a:prstGeom>
        </p:spPr>
      </p:pic>
      <p:pic>
        <p:nvPicPr>
          <p:cNvPr id="36" name="图片 35" descr="屏幕快照 2016-08-02 下午1.24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71" y="2354017"/>
            <a:ext cx="850420" cy="172391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55239" y="41702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天气预报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331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气象预警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5154" y="4035510"/>
            <a:ext cx="20056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温度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湿度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紫外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气压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314490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流程图: 联系 13"/>
          <p:cNvSpPr>
            <a:spLocks noChangeArrowheads="1"/>
          </p:cNvSpPr>
          <p:nvPr/>
        </p:nvSpPr>
        <p:spPr bwMode="auto">
          <a:xfrm rot="5400000">
            <a:off x="780434" y="1219563"/>
            <a:ext cx="382588" cy="382588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0" y="1328492"/>
            <a:ext cx="255577" cy="2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流程图: 联系 13"/>
          <p:cNvSpPr>
            <a:spLocks noChangeArrowheads="1"/>
          </p:cNvSpPr>
          <p:nvPr/>
        </p:nvSpPr>
        <p:spPr bwMode="auto">
          <a:xfrm rot="5400000">
            <a:off x="780433" y="2886199"/>
            <a:ext cx="382589" cy="382589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Freeform 147"/>
          <p:cNvSpPr>
            <a:spLocks noEditPoints="1"/>
          </p:cNvSpPr>
          <p:nvPr/>
        </p:nvSpPr>
        <p:spPr bwMode="auto">
          <a:xfrm>
            <a:off x="910243" y="2968505"/>
            <a:ext cx="137624" cy="216266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0483" y="127336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气象监测站缺点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1019" y="29302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气象徽章优点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860" y="1689758"/>
            <a:ext cx="1402948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成本昂贵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站点粒度粗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上传频率低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公众参与感弱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860" y="3366158"/>
            <a:ext cx="2172390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价格低，尺寸小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循环充电，节能环保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测量粒度细，上传频率高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公众参与感强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任意多边形 2"/>
          <p:cNvSpPr>
            <a:spLocks/>
          </p:cNvSpPr>
          <p:nvPr/>
        </p:nvSpPr>
        <p:spPr bwMode="auto">
          <a:xfrm>
            <a:off x="3334747" y="1822430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08" y="2435943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47"/>
          <p:cNvSpPr>
            <a:spLocks noEditPoints="1"/>
          </p:cNvSpPr>
          <p:nvPr/>
        </p:nvSpPr>
        <p:spPr bwMode="auto">
          <a:xfrm>
            <a:off x="3475182" y="1898266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1616" y="1021223"/>
            <a:ext cx="3057247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即使附近没有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官方监测站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我也可以为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贡献一份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力量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2 下午4.0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5" y="1820383"/>
            <a:ext cx="951073" cy="11024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95071" y="3076820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官方数据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的位置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9" name="图片 18" descr="屏幕快照 2016-08-02 下午4.13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1" y="1820383"/>
            <a:ext cx="908538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屏幕快照 2016-08-02 下午4.15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0" y="1820383"/>
            <a:ext cx="922143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920153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出现了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记录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5931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自己身边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冷暖晴雨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关注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1974" y="4030955"/>
            <a:ext cx="401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只要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积极参与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，每个人都是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代言人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2732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02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3103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3102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3103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310277" name="文本框 35"/>
          <p:cNvSpPr txBox="1">
            <a:spLocks noChangeArrowheads="1"/>
          </p:cNvSpPr>
          <p:nvPr/>
        </p:nvSpPr>
        <p:spPr bwMode="auto">
          <a:xfrm>
            <a:off x="2228869" y="1225647"/>
            <a:ext cx="4655306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公益云图</a:t>
            </a:r>
            <a:r>
              <a:rPr kumimoji="0" lang="en-US" altLang="zh-CN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sz="40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78" name="矩形 36"/>
          <p:cNvSpPr>
            <a:spLocks noChangeArrowheads="1"/>
          </p:cNvSpPr>
          <p:nvPr/>
        </p:nvSpPr>
        <p:spPr bwMode="auto">
          <a:xfrm>
            <a:off x="2506063" y="2093916"/>
            <a:ext cx="41398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dirty="0" smtClean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You for All      All for You</a:t>
            </a:r>
            <a:endParaRPr lang="zh-CN" altLang="en-US" dirty="0">
              <a:solidFill>
                <a:srgbClr val="40404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3102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3102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3102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102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9509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若愚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5" name="image67.png" descr="zh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266" y="1017083"/>
            <a:ext cx="1484530" cy="14845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Shape 1257"/>
          <p:cNvSpPr/>
          <p:nvPr/>
        </p:nvSpPr>
        <p:spPr>
          <a:xfrm>
            <a:off x="4669508" y="1353612"/>
            <a:ext cx="2057957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张宏伦</a:t>
            </a:r>
          </a:p>
          <a:p>
            <a:pPr>
              <a:spcBef>
                <a:spcPts val="6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latin typeface="Hiragino Sans GB W3"/>
                <a:ea typeface="Hiragino Sans GB W3"/>
                <a:cs typeface="Hiragino Sans GB W3"/>
              </a:rPr>
              <a:t>上海交通大学直博在读</a:t>
            </a:r>
          </a:p>
        </p:txBody>
      </p:sp>
      <p:sp>
        <p:nvSpPr>
          <p:cNvPr id="6" name="矩形 5"/>
          <p:cNvSpPr/>
          <p:nvPr/>
        </p:nvSpPr>
        <p:spPr>
          <a:xfrm>
            <a:off x="1383396" y="3445621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可视化网页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3"/>
              </a:rPr>
              <a:t>http://zhanghonglun.cn/picloud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1316" y="2842241"/>
            <a:ext cx="62856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淘盘资料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http://</a:t>
            </a:r>
            <a:r>
              <a:rPr kumimoji="1"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yunpan.taobao.com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/home/</a:t>
            </a:r>
            <a:r>
              <a:rPr kumimoji="1"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file.htm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#/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天池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公益云图</a:t>
            </a:r>
            <a:endParaRPr kumimoji="1"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527" y="3795971"/>
            <a:ext cx="4792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5"/>
              </a:rPr>
              <a:t>空气质量和降雨动态关联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空气质量和风力风向动态关联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81996" y="3795971"/>
            <a:ext cx="1182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72417" y="4105269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项目代码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7"/>
              </a:rPr>
              <a:t>https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7"/>
              </a:rPr>
              <a:t>://github.com/HonlanWork/public-interest-cloud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85395" y="3162755"/>
            <a:ext cx="527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包括汇总高清可视化大图以及说明、可视化图片详情、解说视频</a:t>
            </a:r>
            <a:endParaRPr kumimoji="1" lang="en-US" altLang="zh-CN" sz="12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58880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63548466576333984458421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7" y="1257553"/>
            <a:ext cx="2241176" cy="13710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8680" y="2746928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雾霾肆虐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f012c86564967e37a5ae5fa19e6677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4" y="1257553"/>
            <a:ext cx="1848971" cy="138095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182265" y="2749170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水质恶化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6054" y="3104894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北京雾霾天达半年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重污染天数超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个月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17236" y="3107135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城市水质报告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48%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存在不合格情况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7947" y="4040450"/>
            <a:ext cx="4899419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没有了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我们还剩下些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accent6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什么</a:t>
            </a:r>
          </a:p>
        </p:txBody>
      </p:sp>
    </p:spTree>
    <p:extLst>
      <p:ext uri="{BB962C8B-B14F-4D97-AF65-F5344CB8AC3E}">
        <p14:creationId xmlns:p14="http://schemas.microsoft.com/office/powerpoint/2010/main" val="46400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16"/>
          <p:cNvSpPr>
            <a:spLocks noChangeArrowheads="1"/>
          </p:cNvSpPr>
          <p:nvPr/>
        </p:nvSpPr>
        <p:spPr bwMode="auto">
          <a:xfrm>
            <a:off x="1115950" y="2253701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3868643" y="2238876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1917" y="1254801"/>
            <a:ext cx="2920953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应当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必须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做到</a:t>
            </a:r>
            <a:endParaRPr lang="zh-CN" altLang="en-US" sz="21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6183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0376" y="2296942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1895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590162" y="2250512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6731708" y="2402553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Freeform 193"/>
          <p:cNvSpPr>
            <a:spLocks noEditPoints="1"/>
          </p:cNvSpPr>
          <p:nvPr/>
        </p:nvSpPr>
        <p:spPr bwMode="auto">
          <a:xfrm>
            <a:off x="4043831" y="2393655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Freeform 147"/>
          <p:cNvSpPr>
            <a:spLocks noEditPoints="1"/>
          </p:cNvSpPr>
          <p:nvPr/>
        </p:nvSpPr>
        <p:spPr bwMode="auto">
          <a:xfrm>
            <a:off x="1288862" y="2345210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782" y="2983305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站点地理分布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指标关联分析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超标事件检测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重点站点识别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32413" y="2983305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工业污染排放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城市快速发展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居民活动加剧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环保意识淡泊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38968" y="2983305"/>
            <a:ext cx="1569660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降雨改善空气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风和空气质量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普及环保观念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公众共创环保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2372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我们的努力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系统框架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019" y="908539"/>
            <a:ext cx="1179323" cy="60094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19" y="2381698"/>
            <a:ext cx="1179323" cy="600949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19" y="3331923"/>
            <a:ext cx="1179323" cy="600949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019" y="4122615"/>
            <a:ext cx="1179323" cy="600949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上箭头 24"/>
          <p:cNvSpPr/>
          <p:nvPr/>
        </p:nvSpPr>
        <p:spPr>
          <a:xfrm>
            <a:off x="7869711" y="908539"/>
            <a:ext cx="771096" cy="3852386"/>
          </a:xfrm>
          <a:prstGeom prst="upArrow">
            <a:avLst/>
          </a:prstGeom>
          <a:gradFill flip="none" rotWithShape="1">
            <a:gsLst>
              <a:gs pos="0">
                <a:srgbClr val="5090A9"/>
              </a:gs>
              <a:gs pos="100000">
                <a:srgbClr val="91A36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数据流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6947949" y="908539"/>
            <a:ext cx="822960" cy="476227"/>
          </a:xfrm>
          <a:prstGeom prst="can">
            <a:avLst/>
          </a:prstGeom>
          <a:solidFill>
            <a:srgbClr val="5291A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应用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罐形 26"/>
          <p:cNvSpPr/>
          <p:nvPr/>
        </p:nvSpPr>
        <p:spPr>
          <a:xfrm>
            <a:off x="6947949" y="4074263"/>
            <a:ext cx="822960" cy="686663"/>
          </a:xfrm>
          <a:prstGeom prst="can">
            <a:avLst/>
          </a:prstGeom>
          <a:solidFill>
            <a:srgbClr val="8DA26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原始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数据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罐形 27"/>
          <p:cNvSpPr/>
          <p:nvPr/>
        </p:nvSpPr>
        <p:spPr>
          <a:xfrm>
            <a:off x="6947949" y="1962197"/>
            <a:ext cx="822960" cy="686664"/>
          </a:xfrm>
          <a:prstGeom prst="can">
            <a:avLst/>
          </a:prstGeom>
          <a:solidFill>
            <a:srgbClr val="62959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交互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图表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罐形 28"/>
          <p:cNvSpPr/>
          <p:nvPr/>
        </p:nvSpPr>
        <p:spPr>
          <a:xfrm>
            <a:off x="6947949" y="3495032"/>
            <a:ext cx="822960" cy="496222"/>
          </a:xfrm>
          <a:prstGeom prst="can">
            <a:avLst/>
          </a:prstGeom>
          <a:solidFill>
            <a:srgbClr val="7E9D7B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信息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罐形 31"/>
          <p:cNvSpPr/>
          <p:nvPr/>
        </p:nvSpPr>
        <p:spPr>
          <a:xfrm>
            <a:off x="6947949" y="2947728"/>
            <a:ext cx="822960" cy="459216"/>
          </a:xfrm>
          <a:prstGeom prst="can">
            <a:avLst/>
          </a:prstGeom>
          <a:solidFill>
            <a:srgbClr val="70998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知识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07116" y="908539"/>
            <a:ext cx="4739968" cy="139699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007116" y="2381698"/>
            <a:ext cx="4739968" cy="885388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007116" y="3331923"/>
            <a:ext cx="4739968" cy="84944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007116" y="4257734"/>
            <a:ext cx="4739968" cy="503192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5143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数据去噪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5143" y="1016000"/>
            <a:ext cx="4389322" cy="4870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公众参与的大气监测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5405" y="2914422"/>
            <a:ext cx="1229642" cy="286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图片 40" descr="屏幕快照 2016-07-30 上午11.51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1" y="2911726"/>
            <a:ext cx="1900604" cy="2865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195143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1883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37675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754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6" name="图片 45" descr="屏幕快照 2016-07-30 下午12.10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19" y="1522566"/>
            <a:ext cx="876477" cy="669080"/>
          </a:xfrm>
          <a:prstGeom prst="rect">
            <a:avLst/>
          </a:prstGeom>
        </p:spPr>
      </p:pic>
      <p:pic>
        <p:nvPicPr>
          <p:cNvPr id="47" name="图片 46" descr="屏幕快照 2016-07-30 下午12.10.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3" y="1563918"/>
            <a:ext cx="681636" cy="623210"/>
          </a:xfrm>
          <a:prstGeom prst="rect">
            <a:avLst/>
          </a:prstGeom>
        </p:spPr>
      </p:pic>
      <p:pic>
        <p:nvPicPr>
          <p:cNvPr id="48" name="图片 47" descr="屏幕快照 2016-07-30 下午12.10.5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3" y="1563918"/>
            <a:ext cx="891933" cy="623210"/>
          </a:xfrm>
          <a:prstGeom prst="rect">
            <a:avLst/>
          </a:prstGeom>
        </p:spPr>
      </p:pic>
      <p:pic>
        <p:nvPicPr>
          <p:cNvPr id="49" name="图片 48" descr="屏幕快照 2016-07-30 下午12.11.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1" y="1563918"/>
            <a:ext cx="711754" cy="623210"/>
          </a:xfrm>
          <a:prstGeom prst="rect">
            <a:avLst/>
          </a:prstGeom>
        </p:spPr>
      </p:pic>
      <p:pic>
        <p:nvPicPr>
          <p:cNvPr id="50" name="图片 49" descr="屏幕快照 2016-07-30 下午12.27.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80" y="1563919"/>
            <a:ext cx="631399" cy="6277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18832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空值处理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3767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格式统一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481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对齐融合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5144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聚合统计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5" name="image1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813866" y="3778824"/>
            <a:ext cx="497067" cy="323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image16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73735" y="3795311"/>
            <a:ext cx="801080" cy="302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图片 56" descr="屏幕快照 2016-07-30 下午12.40.28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8" y="3775254"/>
            <a:ext cx="1212971" cy="32345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31883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时序分析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7675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关联挖掘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5754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异常识别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61" name="图片 60" descr="屏幕快照 2016-07-30 下午12.53.0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1" y="3778679"/>
            <a:ext cx="519020" cy="349341"/>
          </a:xfrm>
          <a:prstGeom prst="rect">
            <a:avLst/>
          </a:prstGeom>
        </p:spPr>
      </p:pic>
      <p:pic>
        <p:nvPicPr>
          <p:cNvPr id="2" name="图片 1" descr="屏幕快照 2016-09-21 下午4.00.1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23" y="2902599"/>
            <a:ext cx="1133509" cy="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数据概览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2136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空气_1_山东江苏空气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" y="891177"/>
            <a:ext cx="3618674" cy="3165238"/>
          </a:xfrm>
          <a:prstGeom prst="rect">
            <a:avLst/>
          </a:prstGeom>
        </p:spPr>
      </p:pic>
      <p:pic>
        <p:nvPicPr>
          <p:cNvPr id="3" name="图片 2" descr="空气_2_山东江苏空气监测站点城市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0" y="1659229"/>
            <a:ext cx="3917461" cy="2866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483" y="4185446"/>
            <a:ext cx="19338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97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9988" y="1058065"/>
            <a:ext cx="32726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空气监测站点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集中分布在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部分重点城市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1670" y="18431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E95D59"/>
                </a:solidFill>
                <a:latin typeface="Hiragino Sans GB W3"/>
                <a:ea typeface="Hiragino Sans GB W3"/>
                <a:cs typeface="Hiragino Sans GB W3"/>
              </a:rPr>
              <a:t>南京市</a:t>
            </a:r>
            <a:endParaRPr lang="zh-CN" altLang="en-US" sz="1200" dirty="0">
              <a:solidFill>
                <a:srgbClr val="E95D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13" y="18431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5B4B8"/>
                </a:solidFill>
                <a:latin typeface="Hiragino Sans GB W3"/>
                <a:ea typeface="Hiragino Sans GB W3"/>
                <a:cs typeface="Hiragino Sans GB W3"/>
              </a:rPr>
              <a:t>青岛市</a:t>
            </a:r>
            <a:endParaRPr lang="zh-CN" altLang="en-US" sz="1200" dirty="0">
              <a:solidFill>
                <a:srgbClr val="45B4B8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00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5067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空气_3_山东江苏历史AQI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1187165"/>
            <a:ext cx="3740640" cy="2705755"/>
          </a:xfrm>
          <a:prstGeom prst="rect">
            <a:avLst/>
          </a:prstGeom>
        </p:spPr>
      </p:pic>
      <p:pic>
        <p:nvPicPr>
          <p:cNvPr id="5" name="图片 4" descr="空气_4_山东江苏历史AQI一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1" y="1187165"/>
            <a:ext cx="3735445" cy="2705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0869" y="4100437"/>
            <a:ext cx="335814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部分站点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19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日之间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数据缺失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6945" y="4100437"/>
            <a:ext cx="396893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主要集中在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整体更高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5380" y="1156689"/>
            <a:ext cx="1323928" cy="143725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85462" y="1156689"/>
            <a:ext cx="810846" cy="275576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06308" y="3297325"/>
            <a:ext cx="1797538" cy="6014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技术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</TotalTime>
  <Words>685</Words>
  <Application>Microsoft Macintosh PowerPoint</Application>
  <PresentationFormat>全屏显示(16:9)</PresentationFormat>
  <Paragraphs>227</Paragraphs>
  <Slides>27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421</cp:revision>
  <dcterms:created xsi:type="dcterms:W3CDTF">2016-07-29T12:55:04Z</dcterms:created>
  <dcterms:modified xsi:type="dcterms:W3CDTF">2016-09-21T15:06:24Z</dcterms:modified>
</cp:coreProperties>
</file>